
<file path=[Content_Types].xml><?xml version="1.0" encoding="utf-8"?>
<Types xmlns="http://schemas.openxmlformats.org/package/2006/content-types">
  <Default Extension="emf" ContentType="image/x-emf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6"/>
  </p:notesMasterIdLst>
  <p:sldIdLst>
    <p:sldId id="328" r:id="rId2"/>
    <p:sldId id="329" r:id="rId3"/>
    <p:sldId id="330" r:id="rId4"/>
    <p:sldId id="258" r:id="rId5"/>
  </p:sldIdLst>
  <p:sldSz cx="6858000" cy="9144000" type="screen4x3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58C"/>
    <a:srgbClr val="FF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3" autoAdjust="0"/>
    <p:restoredTop sz="94660"/>
  </p:normalViewPr>
  <p:slideViewPr>
    <p:cSldViewPr snapToGrid="0">
      <p:cViewPr>
        <p:scale>
          <a:sx n="150" d="100"/>
          <a:sy n="150" d="100"/>
        </p:scale>
        <p:origin x="1408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BC6AD6-2583-4AE0-9D12-AFBBD1A6B0EC}" type="datetimeFigureOut">
              <a:rPr kumimoji="1" lang="ja-JP" altLang="en-US" smtClean="0"/>
              <a:t>2025/9/18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120900" y="1233488"/>
            <a:ext cx="249396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EA400C-4217-4992-8BC9-4B9586639E9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61056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E34D9-C2E7-43C2-88D2-95C999ADABDC}" type="datetime1">
              <a:rPr kumimoji="1" lang="ja-JP" altLang="en-US" smtClean="0"/>
              <a:t>2025/9/18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12F3A-3569-47EE-835A-49C8FB8FCBB1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  <p:cxnSp>
        <p:nvCxnSpPr>
          <p:cNvPr id="9" name="直線コネクタ 8"/>
          <p:cNvCxnSpPr>
            <a:cxnSpLocks/>
          </p:cNvCxnSpPr>
          <p:nvPr userDrawn="1"/>
        </p:nvCxnSpPr>
        <p:spPr>
          <a:xfrm>
            <a:off x="139700" y="571500"/>
            <a:ext cx="6361953" cy="0"/>
          </a:xfrm>
          <a:prstGeom prst="line">
            <a:avLst/>
          </a:prstGeom>
          <a:ln w="6985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57734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D9F56-F1D0-4F68-8695-813E067CA96E}" type="datetime1">
              <a:rPr kumimoji="1" lang="ja-JP" altLang="en-US" smtClean="0"/>
              <a:t>2025/9/18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12F3A-3569-47EE-835A-49C8FB8FCB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92856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1348B-7F00-4112-9F3C-56D65B740CA5}" type="datetime1">
              <a:rPr kumimoji="1" lang="ja-JP" altLang="en-US" smtClean="0"/>
              <a:t>2025/9/18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12F3A-3569-47EE-835A-49C8FB8FCB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320943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E3E29-170B-4A68-9DEF-51CA4A07C87B}" type="datetime1">
              <a:rPr kumimoji="1" lang="ja-JP" altLang="en-US" smtClean="0"/>
              <a:t>2025/9/18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12F3A-3569-47EE-835A-49C8FB8FCB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78184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E34D9-C2E7-43C2-88D2-95C999ADABDC}" type="datetime1">
              <a:rPr kumimoji="1" lang="ja-JP" altLang="en-US" smtClean="0"/>
              <a:t>2025/9/18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12F3A-3569-47EE-835A-49C8FB8FCBB1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  <p:cxnSp>
        <p:nvCxnSpPr>
          <p:cNvPr id="9" name="直線コネクタ 8"/>
          <p:cNvCxnSpPr>
            <a:cxnSpLocks/>
          </p:cNvCxnSpPr>
          <p:nvPr userDrawn="1"/>
        </p:nvCxnSpPr>
        <p:spPr>
          <a:xfrm>
            <a:off x="139700" y="4031268"/>
            <a:ext cx="6420126" cy="0"/>
          </a:xfrm>
          <a:prstGeom prst="line">
            <a:avLst/>
          </a:prstGeom>
          <a:ln w="6985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5230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133B2-5F88-46B0-BC1F-7F77E6A403C3}" type="datetime1">
              <a:rPr kumimoji="1" lang="ja-JP" altLang="en-US" smtClean="0"/>
              <a:t>2025/9/18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12F3A-3569-47EE-835A-49C8FB8FCB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63463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C4C8B-AA4E-42C4-A672-A24EAB29E5E1}" type="datetime1">
              <a:rPr kumimoji="1" lang="ja-JP" altLang="en-US" smtClean="0"/>
              <a:t>2025/9/18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12F3A-3569-47EE-835A-49C8FB8FCB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67189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201C8-5E8E-478A-B811-D8B9A26643F9}" type="datetime1">
              <a:rPr kumimoji="1" lang="ja-JP" altLang="en-US" smtClean="0"/>
              <a:t>2025/9/18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12F3A-3569-47EE-835A-49C8FB8FCB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009314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6D1EE-707B-4621-A7B0-23F21744AB7F}" type="datetime1">
              <a:rPr kumimoji="1" lang="ja-JP" altLang="en-US" smtClean="0"/>
              <a:t>2025/9/18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12F3A-3569-47EE-835A-49C8FB8FCB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881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D1AC2-CBC6-4DC5-AF27-8D9BFAE9A7F6}" type="datetime1">
              <a:rPr kumimoji="1" lang="ja-JP" altLang="en-US" smtClean="0"/>
              <a:t>2025/9/18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12F3A-3569-47EE-835A-49C8FB8FCB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98525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17BE0-E593-4D68-B5B9-5103474F1E72}" type="datetime1">
              <a:rPr kumimoji="1" lang="ja-JP" altLang="en-US" smtClean="0"/>
              <a:t>2025/9/18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12F3A-3569-47EE-835A-49C8FB8FCB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8384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EF949-4E47-48D2-A7BB-8D4BE0275595}" type="datetime1">
              <a:rPr kumimoji="1" lang="ja-JP" altLang="en-US" smtClean="0"/>
              <a:t>2025/9/18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12F3A-3569-47EE-835A-49C8FB8FCB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59509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BF2E1F-BB96-4700-9930-9319568B16A4}" type="datetime1">
              <a:rPr kumimoji="1" lang="ja-JP" altLang="en-US" smtClean="0"/>
              <a:t>2025/9/18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912F3A-3569-47EE-835A-49C8FB8FCB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3796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4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emf"/><Relationship Id="rId5" Type="http://schemas.openxmlformats.org/officeDocument/2006/relationships/image" Target="../media/image14.emf"/><Relationship Id="rId4" Type="http://schemas.openxmlformats.org/officeDocument/2006/relationships/image" Target="../media/image1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A301ED-5E83-1597-02DC-EE5DD3D669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E27A6FC3-13FE-FA7F-BA07-2E2D44CD61CC}"/>
              </a:ext>
            </a:extLst>
          </p:cNvPr>
          <p:cNvSpPr/>
          <p:nvPr/>
        </p:nvSpPr>
        <p:spPr>
          <a:xfrm>
            <a:off x="1" y="8607209"/>
            <a:ext cx="6858000" cy="536791"/>
          </a:xfrm>
          <a:prstGeom prst="rect">
            <a:avLst/>
          </a:prstGeom>
          <a:solidFill>
            <a:srgbClr val="FFF58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5F8024A0-E07F-0BE0-5178-D9A6B6CA77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6174" y="922152"/>
            <a:ext cx="2505651" cy="1802201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B0C8697-D8CC-9F4C-6176-A0C68A6001AA}"/>
              </a:ext>
            </a:extLst>
          </p:cNvPr>
          <p:cNvSpPr txBox="1"/>
          <p:nvPr/>
        </p:nvSpPr>
        <p:spPr>
          <a:xfrm>
            <a:off x="3098800" y="2854727"/>
            <a:ext cx="3557481" cy="4073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ja-JP" altLang="en-US" sz="1000" dirty="0">
                <a:latin typeface="+mn-ea"/>
              </a:rPr>
              <a:t>視認性が落ちる夕方は交通事故が多い時間帯です。その対策として私たちが提唱しているのが、少し早めのヘッドライト点灯。日の入りの</a:t>
            </a:r>
            <a:r>
              <a:rPr kumimoji="1" lang="en-US" altLang="ja-JP" sz="1000" dirty="0">
                <a:latin typeface="+mn-ea"/>
              </a:rPr>
              <a:t>30</a:t>
            </a:r>
            <a:r>
              <a:rPr kumimoji="1" lang="ja-JP" altLang="en-US" sz="1000" dirty="0">
                <a:latin typeface="+mn-ea"/>
              </a:rPr>
              <a:t>分前になったら、みんなで一斉にヘッドライトを点けよう！と呼びかけています。信号待ちのわずかな時間、少し恥ずかしいけれど、ヘッドライト点灯のメッセージを書いたパネルを持ってドライバーへ呼びかけてみると、ヘッドライトを点けてくれるだけでなく、手を振ってくれたり、窓を開けて応援の一言をくれたり。最後に、ドライバーへ「ありがとう！」を伝える。</a:t>
            </a:r>
          </a:p>
          <a:p>
            <a:pPr>
              <a:lnSpc>
                <a:spcPct val="120000"/>
              </a:lnSpc>
            </a:pPr>
            <a:r>
              <a:rPr kumimoji="1" lang="ja-JP" altLang="en-US" sz="1000" dirty="0">
                <a:latin typeface="+mn-ea"/>
              </a:rPr>
              <a:t>そんな路上での温かいコミュニケーションが「点灯ありがとう活動」です。</a:t>
            </a:r>
            <a:endParaRPr kumimoji="1" lang="en-US" altLang="ja-JP" sz="1000" dirty="0">
              <a:latin typeface="+mn-ea"/>
            </a:endParaRPr>
          </a:p>
          <a:p>
            <a:pPr>
              <a:lnSpc>
                <a:spcPct val="120000"/>
              </a:lnSpc>
            </a:pPr>
            <a:endParaRPr kumimoji="1" lang="en-US" altLang="ja-JP" sz="1000" dirty="0">
              <a:latin typeface="+mn-ea"/>
            </a:endParaRPr>
          </a:p>
          <a:p>
            <a:pPr>
              <a:lnSpc>
                <a:spcPct val="120000"/>
              </a:lnSpc>
            </a:pPr>
            <a:r>
              <a:rPr kumimoji="1" lang="ja-JP" altLang="en-US" sz="1000" dirty="0">
                <a:latin typeface="+mn-ea"/>
              </a:rPr>
              <a:t>あなたも地域の人と一緒に、「ヘッドライト点灯 ありがとう」を伝えてみませんか？</a:t>
            </a:r>
          </a:p>
          <a:p>
            <a:pPr>
              <a:lnSpc>
                <a:spcPct val="120000"/>
              </a:lnSpc>
            </a:pPr>
            <a:r>
              <a:rPr kumimoji="1" lang="ja-JP" altLang="en-US" sz="1000" dirty="0">
                <a:latin typeface="+mn-ea"/>
              </a:rPr>
              <a:t>おもいやりライト運動事務局は、点灯ありがとう活動を安全・円滑に行うためのサポートをいたします。</a:t>
            </a:r>
          </a:p>
          <a:p>
            <a:pPr>
              <a:lnSpc>
                <a:spcPct val="120000"/>
              </a:lnSpc>
            </a:pPr>
            <a:r>
              <a:rPr kumimoji="1" lang="ja-JP" altLang="en-US" sz="1000" dirty="0">
                <a:latin typeface="+mn-ea"/>
              </a:rPr>
              <a:t>ぜひ、ご参加ください。</a:t>
            </a:r>
            <a:endParaRPr kumimoji="1" lang="en-US" altLang="ja-JP" sz="1000" dirty="0">
              <a:latin typeface="+mn-ea"/>
            </a:endParaRPr>
          </a:p>
          <a:p>
            <a:pPr>
              <a:lnSpc>
                <a:spcPct val="120000"/>
              </a:lnSpc>
            </a:pPr>
            <a:endParaRPr kumimoji="1" lang="en-US" altLang="ja-JP" sz="1000" dirty="0">
              <a:latin typeface="+mn-ea"/>
            </a:endParaRPr>
          </a:p>
          <a:p>
            <a:pPr>
              <a:lnSpc>
                <a:spcPct val="120000"/>
              </a:lnSpc>
            </a:pPr>
            <a:r>
              <a:rPr kumimoji="1" lang="ja-JP" altLang="en-US" sz="1000" dirty="0">
                <a:latin typeface="+mn-ea"/>
              </a:rPr>
              <a:t>各地の点灯呼びかけアクションの様子は、神奈川県横浜市にある日産グローバル本社ギャラリーで放映しています。</a:t>
            </a:r>
          </a:p>
          <a:p>
            <a:pPr>
              <a:lnSpc>
                <a:spcPct val="120000"/>
              </a:lnSpc>
            </a:pPr>
            <a:r>
              <a:rPr kumimoji="1" lang="en-US" altLang="ja-JP" sz="800" dirty="0">
                <a:latin typeface="+mn-ea"/>
              </a:rPr>
              <a:t>※</a:t>
            </a:r>
            <a:r>
              <a:rPr kumimoji="1" lang="ja-JP" altLang="en-US" sz="800" dirty="0">
                <a:latin typeface="+mn-ea"/>
              </a:rPr>
              <a:t>ギャラリーのイベント等の都合により放映されない日もあります。</a:t>
            </a:r>
            <a:endParaRPr kumimoji="1" lang="en-US" altLang="ja-JP" sz="800" dirty="0">
              <a:latin typeface="+mn-ea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38FC5C61-1600-BB83-0322-F508E11F1E48}"/>
              </a:ext>
            </a:extLst>
          </p:cNvPr>
          <p:cNvSpPr txBox="1"/>
          <p:nvPr/>
        </p:nvSpPr>
        <p:spPr>
          <a:xfrm>
            <a:off x="11216" y="8021881"/>
            <a:ext cx="6846784" cy="525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800" dirty="0"/>
              <a:t>おもいやりライト運動事務局</a:t>
            </a:r>
            <a:endParaRPr kumimoji="1" lang="en-US" altLang="ja-JP" sz="800" dirty="0"/>
          </a:p>
          <a:p>
            <a:pPr algn="ctr">
              <a:lnSpc>
                <a:spcPct val="120000"/>
              </a:lnSpc>
            </a:pPr>
            <a:r>
              <a:rPr kumimoji="1" lang="ja-JP" altLang="en-US" sz="800" dirty="0"/>
              <a:t>〒</a:t>
            </a:r>
            <a:r>
              <a:rPr kumimoji="1" lang="en-US" altLang="ja-JP" sz="800" dirty="0"/>
              <a:t>220-6004</a:t>
            </a:r>
            <a:r>
              <a:rPr kumimoji="1" lang="ja-JP" altLang="en-US" sz="800" dirty="0"/>
              <a:t>　横浜市西区みなとみらい</a:t>
            </a:r>
            <a:r>
              <a:rPr kumimoji="1" lang="en-US" altLang="ja-JP" sz="800" dirty="0"/>
              <a:t>2-3-1</a:t>
            </a:r>
            <a:r>
              <a:rPr kumimoji="1" lang="ja-JP" altLang="en-US" sz="800" dirty="0"/>
              <a:t>　クイーンズタワー</a:t>
            </a:r>
            <a:r>
              <a:rPr kumimoji="1" lang="en-US" altLang="ja-JP" sz="800" dirty="0"/>
              <a:t>A403B</a:t>
            </a:r>
            <a:r>
              <a:rPr kumimoji="1" lang="ja-JP" altLang="en-US" sz="800" dirty="0"/>
              <a:t>（ルーデンス株式会社内）</a:t>
            </a:r>
          </a:p>
          <a:p>
            <a:pPr algn="ctr">
              <a:lnSpc>
                <a:spcPct val="120000"/>
              </a:lnSpc>
            </a:pPr>
            <a:r>
              <a:rPr kumimoji="1" lang="en-US" altLang="ja-JP" sz="800" dirty="0"/>
              <a:t>TEL:045-228-7681 / FAX:045-662-0017</a:t>
            </a:r>
          </a:p>
        </p:txBody>
      </p:sp>
      <p:pic>
        <p:nvPicPr>
          <p:cNvPr id="15" name="図 14" descr="グラフィカル ユーザー インターフェイス, テキスト, アプリケーション, チャットまたはテキスト メッセージ&#10;&#10;AI 生成コンテンツは誤りを含む可能性があります。">
            <a:extLst>
              <a:ext uri="{FF2B5EF4-FFF2-40B4-BE49-F238E27FC236}">
                <a16:creationId xmlns:a16="http://schemas.microsoft.com/office/drawing/2014/main" id="{AF79E6C6-B15E-1525-00AE-BEDC74273C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079" y="8607209"/>
            <a:ext cx="1291838" cy="536791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BB3C67FB-0550-D1C2-F677-FED6A80FA1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844" y="5617886"/>
            <a:ext cx="2505651" cy="1513286"/>
          </a:xfrm>
          <a:prstGeom prst="rect">
            <a:avLst/>
          </a:prstGeom>
        </p:spPr>
      </p:pic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D06D6999-AF86-0ABD-C1BD-BF84515220F2}"/>
              </a:ext>
            </a:extLst>
          </p:cNvPr>
          <p:cNvSpPr txBox="1"/>
          <p:nvPr/>
        </p:nvSpPr>
        <p:spPr>
          <a:xfrm>
            <a:off x="403436" y="7190779"/>
            <a:ext cx="2572060" cy="231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ja-JP" altLang="en-US" sz="800" dirty="0"/>
              <a:t>プレゼンテーションのイメージ</a:t>
            </a:r>
            <a:endParaRPr kumimoji="1" lang="en-US" altLang="ja-JP" sz="800" dirty="0"/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5EE705C1-0A44-0347-9F2A-CA25717768A8}"/>
              </a:ext>
            </a:extLst>
          </p:cNvPr>
          <p:cNvSpPr txBox="1"/>
          <p:nvPr/>
        </p:nvSpPr>
        <p:spPr>
          <a:xfrm>
            <a:off x="0" y="7645655"/>
            <a:ext cx="6858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b="1" dirty="0"/>
              <a:t>皆様のご賛同、ご参加を心よりお待ちしております！</a:t>
            </a:r>
            <a:endParaRPr kumimoji="1" lang="en-US" altLang="ja-JP" sz="1200" b="1" dirty="0"/>
          </a:p>
        </p:txBody>
      </p:sp>
      <p:pic>
        <p:nvPicPr>
          <p:cNvPr id="26" name="図 25">
            <a:extLst>
              <a:ext uri="{FF2B5EF4-FFF2-40B4-BE49-F238E27FC236}">
                <a16:creationId xmlns:a16="http://schemas.microsoft.com/office/drawing/2014/main" id="{5CBC91DB-2410-AAB5-E196-6BAC715BA8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7284" y="246696"/>
            <a:ext cx="3263428" cy="620550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B275C4F6-663A-682D-DC3F-8E08EF79844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3435" y="2854727"/>
            <a:ext cx="2572060" cy="2537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8257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2B2DB5-C597-3C9A-20EA-DC661D30DA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065469A-7C5C-E7F8-F062-7B58200EAD3F}"/>
              </a:ext>
            </a:extLst>
          </p:cNvPr>
          <p:cNvSpPr/>
          <p:nvPr/>
        </p:nvSpPr>
        <p:spPr>
          <a:xfrm>
            <a:off x="1" y="8607209"/>
            <a:ext cx="6858000" cy="536791"/>
          </a:xfrm>
          <a:prstGeom prst="rect">
            <a:avLst/>
          </a:prstGeom>
          <a:solidFill>
            <a:srgbClr val="FFF58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5" name="図 14" descr="グラフィカル ユーザー インターフェイス, テキスト, アプリケーション, チャットまたはテキスト メッセージ&#10;&#10;AI 生成コンテンツは誤りを含む可能性があります。">
            <a:extLst>
              <a:ext uri="{FF2B5EF4-FFF2-40B4-BE49-F238E27FC236}">
                <a16:creationId xmlns:a16="http://schemas.microsoft.com/office/drawing/2014/main" id="{CDC75B21-D783-ED2B-42DC-3DC26EC4B0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079" y="8607209"/>
            <a:ext cx="1291838" cy="536791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077F0CA-510B-E6AA-421D-7877AC19CF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793" y="294295"/>
            <a:ext cx="5489870" cy="5458748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188C9107-4C0E-B9B7-5061-A9D5F460AE9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0272" t="13943" r="6688"/>
          <a:stretch>
            <a:fillRect/>
          </a:stretch>
        </p:blipFill>
        <p:spPr>
          <a:xfrm>
            <a:off x="2433046" y="5943317"/>
            <a:ext cx="2081749" cy="1218318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DC51EC1B-15A3-6DE8-97C4-A455DEE6C62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b="15422"/>
          <a:stretch>
            <a:fillRect/>
          </a:stretch>
        </p:blipFill>
        <p:spPr>
          <a:xfrm>
            <a:off x="4567011" y="5954716"/>
            <a:ext cx="2081749" cy="1204970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E32D604B-A1F0-358B-5A23-D7FECF6554F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9081" y="7198618"/>
            <a:ext cx="2081749" cy="1218317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3FA05FBA-8553-0440-45B7-6AA7D37BD7B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33046" y="7211965"/>
            <a:ext cx="2081749" cy="1218317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293325E-CD8D-AB9A-A73E-E364569178B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67011" y="7211965"/>
            <a:ext cx="2081749" cy="1218317"/>
          </a:xfrm>
          <a:prstGeom prst="rect">
            <a:avLst/>
          </a:prstGeom>
        </p:spPr>
      </p:pic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EFC1E616-4C6A-36C0-4317-C5D878CFB03B}"/>
              </a:ext>
            </a:extLst>
          </p:cNvPr>
          <p:cNvSpPr txBox="1"/>
          <p:nvPr/>
        </p:nvSpPr>
        <p:spPr>
          <a:xfrm>
            <a:off x="299081" y="5943317"/>
            <a:ext cx="1995884" cy="1187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en-US" altLang="ja-JP" sz="1200" b="1" dirty="0"/>
              <a:t>2024 </a:t>
            </a:r>
            <a:r>
              <a:rPr kumimoji="1" lang="ja-JP" altLang="en-US" sz="1200" b="1" dirty="0"/>
              <a:t>年は日本全国</a:t>
            </a:r>
            <a:r>
              <a:rPr kumimoji="1" lang="en-US" altLang="ja-JP" sz="1200" b="1" dirty="0"/>
              <a:t>19</a:t>
            </a:r>
            <a:r>
              <a:rPr kumimoji="1" lang="ja-JP" altLang="en-US" sz="1200" b="1" dirty="0"/>
              <a:t>か所、およそ</a:t>
            </a:r>
            <a:r>
              <a:rPr kumimoji="1" lang="en-US" altLang="ja-JP" sz="1200" b="1" dirty="0"/>
              <a:t>310 </a:t>
            </a:r>
            <a:r>
              <a:rPr kumimoji="1" lang="ja-JP" altLang="en-US" sz="1200" b="1" dirty="0"/>
              <a:t>名の方と</a:t>
            </a:r>
            <a:endParaRPr kumimoji="1" lang="en-US" altLang="ja-JP" sz="1200" b="1" dirty="0"/>
          </a:p>
          <a:p>
            <a:pPr>
              <a:lnSpc>
                <a:spcPct val="120000"/>
              </a:lnSpc>
            </a:pPr>
            <a:r>
              <a:rPr kumimoji="1" lang="ja-JP" altLang="en-US" sz="1200" b="1" dirty="0"/>
              <a:t>安全に注意しながら</a:t>
            </a:r>
            <a:endParaRPr kumimoji="1" lang="en-US" altLang="ja-JP" sz="1200" b="1" dirty="0"/>
          </a:p>
          <a:p>
            <a:pPr>
              <a:lnSpc>
                <a:spcPct val="120000"/>
              </a:lnSpc>
            </a:pPr>
            <a:r>
              <a:rPr kumimoji="1" lang="ja-JP" altLang="en-US" sz="1200" b="1" dirty="0"/>
              <a:t>「点灯ありがとう」を</a:t>
            </a:r>
            <a:endParaRPr kumimoji="1" lang="en-US" altLang="ja-JP" sz="1200" b="1" dirty="0"/>
          </a:p>
          <a:p>
            <a:pPr>
              <a:lnSpc>
                <a:spcPct val="120000"/>
              </a:lnSpc>
            </a:pPr>
            <a:r>
              <a:rPr kumimoji="1" lang="ja-JP" altLang="en-US" sz="1200" b="1" dirty="0"/>
              <a:t>呼びかけました。</a:t>
            </a:r>
            <a:endParaRPr kumimoji="1" lang="en-US" altLang="ja-JP" sz="1200" b="1" dirty="0"/>
          </a:p>
        </p:txBody>
      </p:sp>
    </p:spTree>
    <p:extLst>
      <p:ext uri="{BB962C8B-B14F-4D97-AF65-F5344CB8AC3E}">
        <p14:creationId xmlns:p14="http://schemas.microsoft.com/office/powerpoint/2010/main" val="4460562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37F4AF-165D-2859-2D4B-AF3611168F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5284C0E2-5296-B178-6E5E-D91582C9C2EB}"/>
              </a:ext>
            </a:extLst>
          </p:cNvPr>
          <p:cNvSpPr/>
          <p:nvPr/>
        </p:nvSpPr>
        <p:spPr>
          <a:xfrm>
            <a:off x="1" y="8607209"/>
            <a:ext cx="6858000" cy="536791"/>
          </a:xfrm>
          <a:prstGeom prst="rect">
            <a:avLst/>
          </a:prstGeom>
          <a:solidFill>
            <a:srgbClr val="FFF58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5" name="図 14" descr="グラフィカル ユーザー インターフェイス, テキスト, アプリケーション, チャットまたはテキスト メッセージ&#10;&#10;AI 生成コンテンツは誤りを含む可能性があります。">
            <a:extLst>
              <a:ext uri="{FF2B5EF4-FFF2-40B4-BE49-F238E27FC236}">
                <a16:creationId xmlns:a16="http://schemas.microsoft.com/office/drawing/2014/main" id="{0BCE7B41-53BD-2D3F-D40A-CBA8A33CF8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079" y="8607209"/>
            <a:ext cx="1291838" cy="536791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B0206F88-6C8C-0815-820C-31B21E425717}"/>
              </a:ext>
            </a:extLst>
          </p:cNvPr>
          <p:cNvSpPr txBox="1"/>
          <p:nvPr/>
        </p:nvSpPr>
        <p:spPr>
          <a:xfrm>
            <a:off x="154236" y="119366"/>
            <a:ext cx="28777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b="1" dirty="0">
                <a:latin typeface="+mn-ea"/>
              </a:rPr>
              <a:t>点灯ありがとう活動運営イメージ</a:t>
            </a:r>
          </a:p>
        </p:txBody>
      </p: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5CC8639A-7F17-3898-BA66-C2523968EE7A}"/>
              </a:ext>
            </a:extLst>
          </p:cNvPr>
          <p:cNvCxnSpPr/>
          <p:nvPr/>
        </p:nvCxnSpPr>
        <p:spPr>
          <a:xfrm>
            <a:off x="220133" y="427143"/>
            <a:ext cx="6265334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931B28A-66B4-D1AA-F6E7-6DC582C0BD9B}"/>
              </a:ext>
            </a:extLst>
          </p:cNvPr>
          <p:cNvSpPr txBox="1"/>
          <p:nvPr/>
        </p:nvSpPr>
        <p:spPr>
          <a:xfrm>
            <a:off x="186023" y="552912"/>
            <a:ext cx="62994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b="1" dirty="0"/>
              <a:t>実施日時：●月●日（●曜日）　●時●●分～ ●時●●分</a:t>
            </a:r>
            <a:endParaRPr kumimoji="1" lang="en-US" altLang="ja-JP" sz="1200" b="1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0249F1FD-5018-BC8E-D9DA-9CA1D4AD7567}"/>
              </a:ext>
            </a:extLst>
          </p:cNvPr>
          <p:cNvSpPr txBox="1"/>
          <p:nvPr/>
        </p:nvSpPr>
        <p:spPr>
          <a:xfrm>
            <a:off x="186023" y="849892"/>
            <a:ext cx="11432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b="1" dirty="0"/>
              <a:t>実施の流れ：</a:t>
            </a:r>
            <a:endParaRPr kumimoji="1" lang="en-US" altLang="ja-JP" sz="1200" b="1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EF9031FC-16F5-6F76-2B6F-E46B1B84B795}"/>
              </a:ext>
            </a:extLst>
          </p:cNvPr>
          <p:cNvSpPr txBox="1"/>
          <p:nvPr/>
        </p:nvSpPr>
        <p:spPr>
          <a:xfrm>
            <a:off x="1226179" y="889517"/>
            <a:ext cx="5327014" cy="820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ja-JP" altLang="en-US" sz="1000" dirty="0">
                <a:latin typeface="+mn-ea"/>
              </a:rPr>
              <a:t>●●</a:t>
            </a:r>
            <a:r>
              <a:rPr kumimoji="1" lang="en-US" altLang="ja-JP" sz="1000" dirty="0">
                <a:latin typeface="+mn-ea"/>
              </a:rPr>
              <a:t>:</a:t>
            </a:r>
            <a:r>
              <a:rPr kumimoji="1" lang="ja-JP" altLang="en-US" sz="1000" dirty="0">
                <a:latin typeface="+mn-ea"/>
              </a:rPr>
              <a:t>●●からアクション開始のため、 ●●</a:t>
            </a:r>
            <a:r>
              <a:rPr kumimoji="1" lang="en-US" altLang="ja-JP" sz="1000" dirty="0">
                <a:latin typeface="+mn-ea"/>
              </a:rPr>
              <a:t>:</a:t>
            </a:r>
            <a:r>
              <a:rPr kumimoji="1" lang="ja-JP" altLang="en-US" sz="1000" dirty="0">
                <a:latin typeface="+mn-ea"/>
              </a:rPr>
              <a:t>●●から参加者が●に集合し、 ●●</a:t>
            </a:r>
            <a:r>
              <a:rPr kumimoji="1" lang="en-US" altLang="ja-JP" sz="1000" dirty="0">
                <a:latin typeface="+mn-ea"/>
              </a:rPr>
              <a:t>:</a:t>
            </a:r>
            <a:r>
              <a:rPr kumimoji="1" lang="ja-JP" altLang="en-US" sz="1000" dirty="0">
                <a:latin typeface="+mn-ea"/>
              </a:rPr>
              <a:t>●●までにアクション実施場所の担当、人数の割り振りを決め、 ●●</a:t>
            </a:r>
            <a:r>
              <a:rPr kumimoji="1" lang="en-US" altLang="ja-JP" sz="1000" dirty="0">
                <a:latin typeface="+mn-ea"/>
              </a:rPr>
              <a:t>:</a:t>
            </a:r>
            <a:r>
              <a:rPr kumimoji="1" lang="ja-JP" altLang="en-US" sz="1000" dirty="0">
                <a:latin typeface="+mn-ea"/>
              </a:rPr>
              <a:t>●●に実施個所へ移動開始します。 ●●</a:t>
            </a:r>
            <a:r>
              <a:rPr kumimoji="1" lang="en-US" altLang="ja-JP" sz="1000" dirty="0">
                <a:latin typeface="+mn-ea"/>
              </a:rPr>
              <a:t>:</a:t>
            </a:r>
            <a:r>
              <a:rPr kumimoji="1" lang="ja-JP" altLang="en-US" sz="1000" dirty="0">
                <a:latin typeface="+mn-ea"/>
              </a:rPr>
              <a:t>●●から</a:t>
            </a:r>
            <a:r>
              <a:rPr kumimoji="1" lang="en-US" altLang="ja-JP" sz="1000" dirty="0">
                <a:latin typeface="+mn-ea"/>
              </a:rPr>
              <a:t>30</a:t>
            </a:r>
            <a:r>
              <a:rPr kumimoji="1" lang="ja-JP" altLang="en-US" sz="1000" dirty="0">
                <a:latin typeface="+mn-ea"/>
              </a:rPr>
              <a:t>分間はアクションタイムとし、参加者は信号待ちのドライバーに向けてパネルアクションを実施します。</a:t>
            </a:r>
          </a:p>
        </p:txBody>
      </p:sp>
      <p:graphicFrame>
        <p:nvGraphicFramePr>
          <p:cNvPr id="14" name="表 6">
            <a:extLst>
              <a:ext uri="{FF2B5EF4-FFF2-40B4-BE49-F238E27FC236}">
                <a16:creationId xmlns:a16="http://schemas.microsoft.com/office/drawing/2014/main" id="{A2487212-92D6-3CA3-511F-A2B6332BE1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611346"/>
              </p:ext>
            </p:extLst>
          </p:nvPr>
        </p:nvGraphicFramePr>
        <p:xfrm>
          <a:off x="202453" y="1820028"/>
          <a:ext cx="3281495" cy="1959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9269">
                  <a:extLst>
                    <a:ext uri="{9D8B030D-6E8A-4147-A177-3AD203B41FA5}">
                      <a16:colId xmlns:a16="http://schemas.microsoft.com/office/drawing/2014/main" val="2298126484"/>
                    </a:ext>
                  </a:extLst>
                </a:gridCol>
                <a:gridCol w="1371878">
                  <a:extLst>
                    <a:ext uri="{9D8B030D-6E8A-4147-A177-3AD203B41FA5}">
                      <a16:colId xmlns:a16="http://schemas.microsoft.com/office/drawing/2014/main" val="2057212009"/>
                    </a:ext>
                  </a:extLst>
                </a:gridCol>
                <a:gridCol w="1350348">
                  <a:extLst>
                    <a:ext uri="{9D8B030D-6E8A-4147-A177-3AD203B41FA5}">
                      <a16:colId xmlns:a16="http://schemas.microsoft.com/office/drawing/2014/main" val="2838434900"/>
                    </a:ext>
                  </a:extLst>
                </a:gridCol>
              </a:tblGrid>
              <a:tr h="244985">
                <a:tc>
                  <a:txBody>
                    <a:bodyPr/>
                    <a:lstStyle/>
                    <a:p>
                      <a:r>
                        <a:rPr kumimoji="1" lang="en-US" altLang="ja-JP" sz="1000" dirty="0"/>
                        <a:t>TIME</a:t>
                      </a:r>
                      <a:endParaRPr kumimoji="1" lang="ja-JP" altLang="en-US" sz="1000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000" dirty="0"/>
                        <a:t>内容</a:t>
                      </a: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000" dirty="0"/>
                        <a:t>場所</a:t>
                      </a: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0078125"/>
                  </a:ext>
                </a:extLst>
              </a:tr>
              <a:tr h="244985">
                <a:tc>
                  <a:txBody>
                    <a:bodyPr/>
                    <a:lstStyle/>
                    <a:p>
                      <a:r>
                        <a:rPr kumimoji="1" lang="en-US" altLang="ja-JP" sz="1000" dirty="0"/>
                        <a:t>15:20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000" dirty="0"/>
                        <a:t>集合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r>
                        <a:rPr kumimoji="1" lang="ja-JP" altLang="en-US" sz="1000" dirty="0"/>
                        <a:t>●</a:t>
                      </a:r>
                      <a:endParaRPr kumimoji="1" lang="en-US" altLang="ja-JP" sz="1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8719789"/>
                  </a:ext>
                </a:extLst>
              </a:tr>
              <a:tr h="244985">
                <a:tc>
                  <a:txBody>
                    <a:bodyPr/>
                    <a:lstStyle/>
                    <a:p>
                      <a:r>
                        <a:rPr kumimoji="1" lang="ja-JP" altLang="en-US" sz="1000" dirty="0"/>
                        <a:t>  ｜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000" dirty="0"/>
                        <a:t>参加者レクチャー</a:t>
                      </a:r>
                      <a:endParaRPr kumimoji="1" lang="en-US" altLang="ja-JP" sz="1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en-US" altLang="ja-JP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1180606"/>
                  </a:ext>
                </a:extLst>
              </a:tr>
              <a:tr h="244985">
                <a:tc>
                  <a:txBody>
                    <a:bodyPr/>
                    <a:lstStyle/>
                    <a:p>
                      <a:r>
                        <a:rPr kumimoji="1" lang="en-US" altLang="ja-JP" sz="1000" dirty="0"/>
                        <a:t>15:25</a:t>
                      </a:r>
                      <a:endParaRPr kumimoji="1" lang="ja-JP" altLang="en-US" sz="1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000" dirty="0"/>
                        <a:t>エリア割り振り決定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5351653"/>
                  </a:ext>
                </a:extLst>
              </a:tr>
              <a:tr h="244985">
                <a:tc>
                  <a:txBody>
                    <a:bodyPr/>
                    <a:lstStyle/>
                    <a:p>
                      <a:r>
                        <a:rPr kumimoji="1" lang="en-US" altLang="ja-JP" sz="1000" dirty="0"/>
                        <a:t>15:30</a:t>
                      </a:r>
                      <a:endParaRPr kumimoji="1" lang="ja-JP" altLang="en-US" sz="1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000" dirty="0"/>
                        <a:t>エリアへ移動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r>
                        <a:rPr kumimoji="1" lang="ja-JP" altLang="en-US" sz="1000" dirty="0"/>
                        <a:t>●</a:t>
                      </a:r>
                      <a:endParaRPr kumimoji="1" lang="en-US" altLang="ja-JP" sz="1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0414730"/>
                  </a:ext>
                </a:extLst>
              </a:tr>
              <a:tr h="244985">
                <a:tc>
                  <a:txBody>
                    <a:bodyPr/>
                    <a:lstStyle/>
                    <a:p>
                      <a:r>
                        <a:rPr kumimoji="1" lang="en-US" altLang="ja-JP" sz="1000" dirty="0"/>
                        <a:t>15:35</a:t>
                      </a:r>
                      <a:endParaRPr kumimoji="1" lang="ja-JP" altLang="en-US" sz="1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000" dirty="0"/>
                        <a:t>点灯アクション開始</a:t>
                      </a:r>
                      <a:endParaRPr kumimoji="1" lang="en-US" altLang="ja-JP" sz="1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2601982"/>
                  </a:ext>
                </a:extLst>
              </a:tr>
              <a:tr h="244985">
                <a:tc>
                  <a:txBody>
                    <a:bodyPr/>
                    <a:lstStyle/>
                    <a:p>
                      <a:r>
                        <a:rPr kumimoji="1" lang="en-US" altLang="ja-JP" sz="1000" dirty="0"/>
                        <a:t>16:05</a:t>
                      </a:r>
                      <a:endParaRPr kumimoji="1" lang="ja-JP" altLang="en-US" sz="1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000" dirty="0"/>
                        <a:t>終了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5717143"/>
                  </a:ext>
                </a:extLst>
              </a:tr>
              <a:tr h="244985">
                <a:tc>
                  <a:txBody>
                    <a:bodyPr/>
                    <a:lstStyle/>
                    <a:p>
                      <a:r>
                        <a:rPr kumimoji="1" lang="en-US" altLang="ja-JP" sz="1000" dirty="0"/>
                        <a:t>16:10</a:t>
                      </a:r>
                      <a:endParaRPr kumimoji="1" lang="ja-JP" altLang="en-US" sz="1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000" dirty="0"/>
                        <a:t>撤収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400486"/>
                  </a:ext>
                </a:extLst>
              </a:tr>
            </a:tbl>
          </a:graphicData>
        </a:graphic>
      </p:graphicFrame>
      <p:graphicFrame>
        <p:nvGraphicFramePr>
          <p:cNvPr id="17" name="表 6">
            <a:extLst>
              <a:ext uri="{FF2B5EF4-FFF2-40B4-BE49-F238E27FC236}">
                <a16:creationId xmlns:a16="http://schemas.microsoft.com/office/drawing/2014/main" id="{5E6A775E-8030-07C9-5B68-7718F949D3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6071961"/>
              </p:ext>
            </p:extLst>
          </p:nvPr>
        </p:nvGraphicFramePr>
        <p:xfrm>
          <a:off x="3616764" y="1820028"/>
          <a:ext cx="3135775" cy="1959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7462">
                  <a:extLst>
                    <a:ext uri="{9D8B030D-6E8A-4147-A177-3AD203B41FA5}">
                      <a16:colId xmlns:a16="http://schemas.microsoft.com/office/drawing/2014/main" val="2298126484"/>
                    </a:ext>
                  </a:extLst>
                </a:gridCol>
                <a:gridCol w="410464">
                  <a:extLst>
                    <a:ext uri="{9D8B030D-6E8A-4147-A177-3AD203B41FA5}">
                      <a16:colId xmlns:a16="http://schemas.microsoft.com/office/drawing/2014/main" val="2057212009"/>
                    </a:ext>
                  </a:extLst>
                </a:gridCol>
                <a:gridCol w="1177849">
                  <a:extLst>
                    <a:ext uri="{9D8B030D-6E8A-4147-A177-3AD203B41FA5}">
                      <a16:colId xmlns:a16="http://schemas.microsoft.com/office/drawing/2014/main" val="2838434900"/>
                    </a:ext>
                  </a:extLst>
                </a:gridCol>
              </a:tblGrid>
              <a:tr h="244985">
                <a:tc>
                  <a:txBody>
                    <a:bodyPr/>
                    <a:lstStyle/>
                    <a:p>
                      <a:r>
                        <a:rPr kumimoji="1" lang="ja-JP" altLang="en-US" sz="1000" dirty="0"/>
                        <a:t>物品</a:t>
                      </a: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000" dirty="0"/>
                        <a:t>数</a:t>
                      </a: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000" dirty="0"/>
                        <a:t>手配関連</a:t>
                      </a: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0078125"/>
                  </a:ext>
                </a:extLst>
              </a:tr>
              <a:tr h="244985">
                <a:tc>
                  <a:txBody>
                    <a:bodyPr/>
                    <a:lstStyle/>
                    <a:p>
                      <a:r>
                        <a:rPr kumimoji="1" lang="ja-JP" altLang="en-US" sz="1000" dirty="0"/>
                        <a:t>パネルセット</a:t>
                      </a:r>
                      <a:endParaRPr kumimoji="1" lang="en-US" altLang="ja-JP" sz="1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7">
                  <a:txBody>
                    <a:bodyPr/>
                    <a:lstStyle/>
                    <a:p>
                      <a:r>
                        <a:rPr kumimoji="1" lang="ja-JP" altLang="en-US" sz="1000" dirty="0"/>
                        <a:t>事務局から送付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8719789"/>
                  </a:ext>
                </a:extLst>
              </a:tr>
              <a:tr h="244985">
                <a:tc>
                  <a:txBody>
                    <a:bodyPr/>
                    <a:lstStyle/>
                    <a:p>
                      <a:r>
                        <a:rPr kumimoji="1" lang="en-US" altLang="ja-JP" sz="1000" dirty="0"/>
                        <a:t>A2</a:t>
                      </a:r>
                      <a:r>
                        <a:rPr kumimoji="1" lang="ja-JP" altLang="en-US" sz="1000" dirty="0"/>
                        <a:t>出力紙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en-US" altLang="ja-JP" sz="1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1180606"/>
                  </a:ext>
                </a:extLst>
              </a:tr>
              <a:tr h="244985">
                <a:tc>
                  <a:txBody>
                    <a:bodyPr/>
                    <a:lstStyle/>
                    <a:p>
                      <a:r>
                        <a:rPr kumimoji="1" lang="ja-JP" altLang="en-US" sz="1000" dirty="0"/>
                        <a:t>パンフセット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5351653"/>
                  </a:ext>
                </a:extLst>
              </a:tr>
              <a:tr h="244985">
                <a:tc>
                  <a:txBody>
                    <a:bodyPr/>
                    <a:lstStyle/>
                    <a:p>
                      <a:r>
                        <a:rPr kumimoji="1" lang="ja-JP" altLang="en-US" sz="1000" dirty="0"/>
                        <a:t>軍手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en-US" altLang="ja-JP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0414730"/>
                  </a:ext>
                </a:extLst>
              </a:tr>
              <a:tr h="244985">
                <a:tc>
                  <a:txBody>
                    <a:bodyPr/>
                    <a:lstStyle/>
                    <a:p>
                      <a:r>
                        <a:rPr kumimoji="1" lang="en-US" altLang="ja-JP" sz="1000" dirty="0"/>
                        <a:t>T</a:t>
                      </a:r>
                      <a:r>
                        <a:rPr kumimoji="1" lang="ja-JP" altLang="en-US" sz="1000" dirty="0"/>
                        <a:t>シャツ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en-US" altLang="ja-JP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2601982"/>
                  </a:ext>
                </a:extLst>
              </a:tr>
              <a:tr h="244985">
                <a:tc>
                  <a:txBody>
                    <a:bodyPr/>
                    <a:lstStyle/>
                    <a:p>
                      <a:r>
                        <a:rPr kumimoji="1" lang="ja-JP" altLang="en-US" sz="1000" dirty="0"/>
                        <a:t>事務局チラシ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en-US" altLang="ja-JP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5717143"/>
                  </a:ext>
                </a:extLst>
              </a:tr>
              <a:tr h="244985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/>
                        <a:t>取材記入関連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en-US" altLang="ja-JP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400486"/>
                  </a:ext>
                </a:extLst>
              </a:tr>
            </a:tbl>
          </a:graphicData>
        </a:graphic>
      </p:graphicFrame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D446A459-2356-67F3-787E-B9C68EBC60BE}"/>
              </a:ext>
            </a:extLst>
          </p:cNvPr>
          <p:cNvSpPr/>
          <p:nvPr/>
        </p:nvSpPr>
        <p:spPr>
          <a:xfrm>
            <a:off x="529669" y="3740284"/>
            <a:ext cx="2700864" cy="46237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000" dirty="0"/>
              <a:t>時間の配分はイメージです。</a:t>
            </a:r>
            <a:endParaRPr kumimoji="1" lang="en-US" altLang="ja-JP" sz="1000" dirty="0"/>
          </a:p>
          <a:p>
            <a:pPr algn="ctr"/>
            <a:r>
              <a:rPr kumimoji="1" lang="ja-JP" altLang="en-US" sz="1000" dirty="0"/>
              <a:t>実際の実施場所に合わせて調整ください。</a:t>
            </a: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EDEAA461-E97A-1D0E-6E83-2E7BB9FC2974}"/>
              </a:ext>
            </a:extLst>
          </p:cNvPr>
          <p:cNvSpPr/>
          <p:nvPr/>
        </p:nvSpPr>
        <p:spPr>
          <a:xfrm>
            <a:off x="3867643" y="3740284"/>
            <a:ext cx="2700864" cy="46237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000" dirty="0"/>
              <a:t>物品数についてはおもいやりライト運動</a:t>
            </a:r>
            <a:endParaRPr kumimoji="1" lang="en-US" altLang="ja-JP" sz="1000" dirty="0"/>
          </a:p>
          <a:p>
            <a:pPr algn="ctr"/>
            <a:r>
              <a:rPr kumimoji="1" lang="ja-JP" altLang="en-US" sz="1000" dirty="0"/>
              <a:t>事務局と調整の上手配が可能です。</a:t>
            </a:r>
          </a:p>
        </p:txBody>
      </p:sp>
      <p:pic>
        <p:nvPicPr>
          <p:cNvPr id="25" name="図 24">
            <a:extLst>
              <a:ext uri="{FF2B5EF4-FFF2-40B4-BE49-F238E27FC236}">
                <a16:creationId xmlns:a16="http://schemas.microsoft.com/office/drawing/2014/main" id="{02C1F079-9869-6656-45E2-FEC39F098E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383" y="4757267"/>
            <a:ext cx="4655127" cy="2643932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4664A231-3970-3004-9889-2CDABD070BB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586442">
            <a:off x="3122348" y="5608851"/>
            <a:ext cx="180917" cy="180917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7E7A00A0-DBDB-43C9-0AD6-4B788A86D4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6952">
            <a:off x="3359935" y="5947274"/>
            <a:ext cx="180917" cy="180917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2722AFD3-1029-9AF4-AF52-955B439D0C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8103466">
            <a:off x="3054417" y="5697022"/>
            <a:ext cx="107331" cy="202352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9EABCA97-3C4C-5C6F-9BEA-CAE790AC508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369685" y="5742655"/>
            <a:ext cx="180917" cy="180917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241EDA58-31C2-B64D-4224-85646006AB1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00513">
            <a:off x="3135707" y="6272942"/>
            <a:ext cx="180917" cy="180917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0CB548EB-5F1C-F715-EC7D-76DDF54C282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451918">
            <a:off x="2908166" y="6013450"/>
            <a:ext cx="180917" cy="180917"/>
          </a:xfrm>
          <a:prstGeom prst="rect">
            <a:avLst/>
          </a:prstGeom>
        </p:spPr>
      </p:pic>
      <p:pic>
        <p:nvPicPr>
          <p:cNvPr id="32" name="図 31">
            <a:extLst>
              <a:ext uri="{FF2B5EF4-FFF2-40B4-BE49-F238E27FC236}">
                <a16:creationId xmlns:a16="http://schemas.microsoft.com/office/drawing/2014/main" id="{8BBB60F9-29B3-03DC-7B6F-AEC34478DDC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20082" y="5843998"/>
            <a:ext cx="1655732" cy="1239332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8952BC6A-C30D-B4D3-9705-451508A85A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9073211">
            <a:off x="3289069" y="6196756"/>
            <a:ext cx="107331" cy="202352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7010E4EF-B434-90F1-A3F7-D38F5E6300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265798">
            <a:off x="2971808" y="6221471"/>
            <a:ext cx="107331" cy="202352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5DF3CC78-2A3C-152B-71E1-8923F152B0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2707467">
            <a:off x="3396728" y="5735052"/>
            <a:ext cx="107331" cy="202352"/>
          </a:xfrm>
          <a:prstGeom prst="rect">
            <a:avLst/>
          </a:prstGeom>
        </p:spPr>
      </p:pic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65915453-4D91-AB1C-FA3C-D09C5252CFE1}"/>
              </a:ext>
            </a:extLst>
          </p:cNvPr>
          <p:cNvSpPr txBox="1"/>
          <p:nvPr/>
        </p:nvSpPr>
        <p:spPr>
          <a:xfrm>
            <a:off x="186023" y="4381605"/>
            <a:ext cx="11432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b="1" dirty="0"/>
              <a:t>実施場所：</a:t>
            </a:r>
            <a:endParaRPr kumimoji="1" lang="en-US" altLang="ja-JP" sz="1200" b="1" dirty="0"/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79BA1F78-A17C-B109-EE6B-038D833C7BEF}"/>
              </a:ext>
            </a:extLst>
          </p:cNvPr>
          <p:cNvSpPr txBox="1"/>
          <p:nvPr/>
        </p:nvSpPr>
        <p:spPr>
          <a:xfrm>
            <a:off x="1022979" y="4371055"/>
            <a:ext cx="5327014" cy="2669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ja-JP" altLang="en-US" sz="1000" dirty="0">
                <a:latin typeface="+mn-ea"/>
              </a:rPr>
              <a:t>●●県●●市●●町 </a:t>
            </a:r>
            <a:r>
              <a:rPr kumimoji="1" lang="en-US" altLang="ja-JP" sz="1000" dirty="0">
                <a:latin typeface="+mn-ea"/>
              </a:rPr>
              <a:t>1-2-3 </a:t>
            </a:r>
            <a:r>
              <a:rPr kumimoji="1" lang="ja-JP" altLang="en-US" sz="1000" dirty="0">
                <a:latin typeface="+mn-ea"/>
              </a:rPr>
              <a:t>●●交差点</a:t>
            </a: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C2807E5D-AF07-C477-E52D-53E6736501F1}"/>
              </a:ext>
            </a:extLst>
          </p:cNvPr>
          <p:cNvSpPr/>
          <p:nvPr/>
        </p:nvSpPr>
        <p:spPr>
          <a:xfrm>
            <a:off x="1699115" y="6780793"/>
            <a:ext cx="2700864" cy="46237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000" dirty="0"/>
              <a:t>実施場所の地図を貼り</a:t>
            </a:r>
            <a:endParaRPr kumimoji="1" lang="en-US" altLang="ja-JP" sz="1000" dirty="0"/>
          </a:p>
          <a:p>
            <a:pPr algn="ctr"/>
            <a:r>
              <a:rPr kumimoji="1" lang="ja-JP" altLang="en-US" sz="1000" dirty="0"/>
              <a:t>配置図を作成ください</a:t>
            </a: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C03B824E-E11D-CD95-7C7F-0ED8C8EDFA74}"/>
              </a:ext>
            </a:extLst>
          </p:cNvPr>
          <p:cNvSpPr txBox="1"/>
          <p:nvPr/>
        </p:nvSpPr>
        <p:spPr>
          <a:xfrm>
            <a:off x="4920082" y="7138362"/>
            <a:ext cx="1633111" cy="232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ja-JP" altLang="en-US" sz="800" dirty="0">
                <a:latin typeface="+mn-ea"/>
              </a:rPr>
              <a:t>呼びかけのイメージ</a:t>
            </a: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2EA998DC-4091-2138-1FBE-45AF4DFCB13B}"/>
              </a:ext>
            </a:extLst>
          </p:cNvPr>
          <p:cNvSpPr txBox="1"/>
          <p:nvPr/>
        </p:nvSpPr>
        <p:spPr>
          <a:xfrm>
            <a:off x="186023" y="7632413"/>
            <a:ext cx="11432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b="1" dirty="0"/>
              <a:t>実施ルール：</a:t>
            </a:r>
            <a:endParaRPr kumimoji="1" lang="en-US" altLang="ja-JP" sz="1200" b="1" dirty="0"/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B841C761-D1D0-B682-DD79-091E2D5F094B}"/>
              </a:ext>
            </a:extLst>
          </p:cNvPr>
          <p:cNvSpPr txBox="1"/>
          <p:nvPr/>
        </p:nvSpPr>
        <p:spPr>
          <a:xfrm>
            <a:off x="1158453" y="7621863"/>
            <a:ext cx="5327014" cy="451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ja-JP" altLang="en-US" sz="1000" dirty="0">
                <a:latin typeface="+mn-ea"/>
              </a:rPr>
              <a:t>・赤信号で止まっている車にのみ、パネルを見せるアクションをすること</a:t>
            </a:r>
            <a:endParaRPr kumimoji="1" lang="en-US" altLang="ja-JP" sz="1000" dirty="0">
              <a:latin typeface="+mn-ea"/>
            </a:endParaRPr>
          </a:p>
          <a:p>
            <a:pPr>
              <a:lnSpc>
                <a:spcPct val="120000"/>
              </a:lnSpc>
            </a:pPr>
            <a:r>
              <a:rPr kumimoji="1" lang="ja-JP" altLang="en-US" sz="1000" dirty="0">
                <a:latin typeface="+mn-ea"/>
              </a:rPr>
              <a:t>・車が走っているときは、パネルを掲げないこと</a:t>
            </a: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CB06B159-E68A-2FE6-202A-C6A332B26F75}"/>
              </a:ext>
            </a:extLst>
          </p:cNvPr>
          <p:cNvSpPr txBox="1"/>
          <p:nvPr/>
        </p:nvSpPr>
        <p:spPr>
          <a:xfrm>
            <a:off x="372533" y="8120213"/>
            <a:ext cx="9567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b="1" dirty="0"/>
              <a:t>実施体制：</a:t>
            </a:r>
            <a:endParaRPr kumimoji="1" lang="en-US" altLang="ja-JP" sz="1200" b="1" dirty="0"/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DF446077-723C-0E73-CE8A-1D6A0DFE0C31}"/>
              </a:ext>
            </a:extLst>
          </p:cNvPr>
          <p:cNvSpPr txBox="1"/>
          <p:nvPr/>
        </p:nvSpPr>
        <p:spPr>
          <a:xfrm>
            <a:off x="1192703" y="8129211"/>
            <a:ext cx="53270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dirty="0"/>
              <a:t>[ </a:t>
            </a:r>
            <a:r>
              <a:rPr kumimoji="1" lang="ja-JP" altLang="en-US" sz="1000" dirty="0"/>
              <a:t>実施主体の方の所属とお名前を記載ください </a:t>
            </a:r>
            <a:r>
              <a:rPr kumimoji="1" lang="en-US" altLang="ja-JP" sz="1000" dirty="0"/>
              <a:t>]</a:t>
            </a:r>
            <a:r>
              <a:rPr kumimoji="1" lang="ja-JP" altLang="en-US" sz="1000" dirty="0"/>
              <a:t>　　参加人数：</a:t>
            </a:r>
            <a:r>
              <a:rPr kumimoji="1" lang="en-US" altLang="ja-JP" sz="1000" dirty="0"/>
              <a:t>10</a:t>
            </a:r>
            <a:r>
              <a:rPr kumimoji="1" lang="ja-JP" altLang="en-US" sz="1000" dirty="0"/>
              <a:t>名を想定</a:t>
            </a:r>
            <a:endParaRPr kumimoji="1" lang="en-US" altLang="ja-JP" sz="1000" dirty="0"/>
          </a:p>
        </p:txBody>
      </p:sp>
    </p:spTree>
    <p:extLst>
      <p:ext uri="{BB962C8B-B14F-4D97-AF65-F5344CB8AC3E}">
        <p14:creationId xmlns:p14="http://schemas.microsoft.com/office/powerpoint/2010/main" val="32625692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>
            <a:extLst>
              <a:ext uri="{FF2B5EF4-FFF2-40B4-BE49-F238E27FC236}">
                <a16:creationId xmlns:a16="http://schemas.microsoft.com/office/drawing/2014/main" id="{CB4ABC2E-D9E1-4510-8721-57F4ADD306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892" y="4742098"/>
            <a:ext cx="6660166" cy="4161270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69A4D797-3EFC-428B-B724-3D781E879D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75" y="0"/>
            <a:ext cx="6858000" cy="4517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8742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3308</TotalTime>
  <Words>546</Words>
  <Application>Microsoft Office PowerPoint</Application>
  <PresentationFormat>画面に合わせる (4:3)</PresentationFormat>
  <Paragraphs>66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9" baseType="lpstr">
      <vt:lpstr>游ゴシック</vt:lpstr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(株)博報堂ＤＹホールディングス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(株)博報堂ＤＹホールディングス</dc:creator>
  <cp:lastModifiedBy>Imura Shinsaku</cp:lastModifiedBy>
  <cp:revision>119</cp:revision>
  <cp:lastPrinted>2019-10-02T08:54:16Z</cp:lastPrinted>
  <dcterms:created xsi:type="dcterms:W3CDTF">2018-04-24T08:19:57Z</dcterms:created>
  <dcterms:modified xsi:type="dcterms:W3CDTF">2025-09-18T01:00:59Z</dcterms:modified>
</cp:coreProperties>
</file>